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A463"/>
    <a:srgbClr val="3AAB6A"/>
    <a:srgbClr val="312783"/>
    <a:srgbClr val="0037A4"/>
    <a:srgbClr val="0E9C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100" d="100"/>
          <a:sy n="100" d="100"/>
        </p:scale>
        <p:origin x="18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169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9684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9961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9489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9392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9755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2159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78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0846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2104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702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BFB10-7598-46E5-900D-E6545726EF3C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78216-0643-496C-AE63-F4713E9FAE7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3217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그림 76"/>
          <p:cNvPicPr>
            <a:picLocks noChangeAspect="1"/>
          </p:cNvPicPr>
          <p:nvPr/>
        </p:nvPicPr>
        <p:blipFill rotWithShape="1">
          <a:blip r:embed="rId2"/>
          <a:srcRect l="3384" r="5633"/>
          <a:stretch/>
        </p:blipFill>
        <p:spPr>
          <a:xfrm>
            <a:off x="-7620" y="488563"/>
            <a:ext cx="6880860" cy="39243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9664156"/>
            <a:ext cx="6858000" cy="2418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-93205" y="678823"/>
            <a:ext cx="7713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스포츠 전용 </a:t>
            </a:r>
            <a:r>
              <a:rPr lang="en-US" altLang="ko-KR" sz="3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LED </a:t>
            </a:r>
            <a:r>
              <a:rPr lang="ko-KR" altLang="en-US" sz="3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조명</a:t>
            </a:r>
            <a:r>
              <a:rPr lang="en-US" altLang="ko-KR" sz="32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3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950W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(SH9520-G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804" y="1378807"/>
            <a:ext cx="23790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초경량</a:t>
            </a:r>
            <a:r>
              <a:rPr lang="en-US" altLang="ko-KR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고효율</a:t>
            </a:r>
            <a:endParaRPr lang="en-US" altLang="ko-KR" sz="1600" b="1" dirty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en-US" altLang="ko-KR" sz="12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120Lm/w</a:t>
            </a:r>
            <a:r>
              <a:rPr lang="ko-KR" altLang="en-US" sz="12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고효율을 달성</a:t>
            </a:r>
            <a:endParaRPr lang="en-US" altLang="ko-KR" sz="1200" dirty="0" smtClean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2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- 10kg</a:t>
            </a:r>
            <a:r>
              <a:rPr lang="ko-KR" altLang="en-US" sz="12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초경량 </a:t>
            </a:r>
            <a:r>
              <a:rPr lang="en-US" altLang="ko-KR" sz="12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 SMPS</a:t>
            </a:r>
            <a:r>
              <a:rPr lang="ko-KR" altLang="en-US" sz="12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별도 </a:t>
            </a:r>
            <a:r>
              <a:rPr lang="en-US" altLang="ko-KR" sz="12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200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804" y="2114389"/>
            <a:ext cx="23952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600" b="1" dirty="0" err="1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무기박막</a:t>
            </a:r>
            <a:r>
              <a:rPr lang="ko-KR" altLang="en-US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코팅 </a:t>
            </a:r>
            <a:r>
              <a:rPr lang="en-US" altLang="ko-KR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특허</a:t>
            </a:r>
            <a:r>
              <a:rPr lang="en-US" altLang="ko-KR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</a:p>
          <a:p>
            <a:r>
              <a:rPr lang="en-US" altLang="ko-KR" sz="12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- </a:t>
            </a:r>
            <a:r>
              <a:rPr lang="ko-KR" altLang="en-US" sz="12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오염에 대한 자가 세정 기능</a:t>
            </a:r>
            <a:endParaRPr lang="ko-KR" altLang="en-US" sz="1200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804" y="2664443"/>
            <a:ext cx="24625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</a:t>
            </a:r>
            <a:r>
              <a:rPr lang="ko-KR" altLang="en-US" sz="1600" b="1" dirty="0" err="1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빛공해</a:t>
            </a:r>
            <a:r>
              <a:rPr lang="en-US" altLang="ko-KR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눈부심 방지</a:t>
            </a:r>
            <a:endParaRPr lang="en-US" altLang="ko-KR" sz="1600" b="1" dirty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b="1" dirty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solidFill>
                  <a:srgbClr val="32A46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dirty="0" err="1" smtClean="0">
                <a:solidFill>
                  <a:srgbClr val="32A46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하이브리드</a:t>
            </a:r>
            <a:r>
              <a:rPr lang="ko-KR" altLang="en-US" sz="1200" dirty="0" smtClean="0">
                <a:solidFill>
                  <a:srgbClr val="32A46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dirty="0" err="1" smtClean="0">
                <a:solidFill>
                  <a:srgbClr val="32A46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가림막</a:t>
            </a:r>
            <a:r>
              <a:rPr lang="ko-KR" altLang="en-US" sz="1200" dirty="0" smtClean="0">
                <a:solidFill>
                  <a:srgbClr val="32A46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dirty="0" smtClean="0">
                <a:solidFill>
                  <a:srgbClr val="32A46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200" dirty="0" smtClean="0">
                <a:solidFill>
                  <a:srgbClr val="32A46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특허출원</a:t>
            </a:r>
            <a:r>
              <a:rPr lang="en-US" altLang="ko-KR" sz="1200" dirty="0" smtClean="0">
                <a:solidFill>
                  <a:srgbClr val="32A46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1200" dirty="0">
              <a:solidFill>
                <a:srgbClr val="32A46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804" y="3199198"/>
            <a:ext cx="23439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스마트 컨트롤</a:t>
            </a:r>
            <a:endParaRPr lang="en-US" altLang="ko-KR" sz="1600" b="1" dirty="0" smtClean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2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1200" b="1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조도 유지 장치</a:t>
            </a:r>
            <a:r>
              <a:rPr lang="en-US" altLang="ko-KR" sz="12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r>
              <a:rPr lang="en-US" altLang="ko-KR" sz="12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- </a:t>
            </a:r>
            <a:r>
              <a:rPr lang="ko-KR" altLang="en-US" sz="12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자동 </a:t>
            </a:r>
            <a:r>
              <a:rPr lang="en-US" altLang="ko-KR" sz="12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On/Off </a:t>
            </a:r>
            <a:r>
              <a:rPr lang="ko-KR" altLang="en-US" sz="12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무선 </a:t>
            </a:r>
            <a:r>
              <a:rPr lang="ko-KR" altLang="en-US" sz="1200" dirty="0" err="1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디밍</a:t>
            </a:r>
            <a:r>
              <a:rPr lang="ko-KR" altLang="en-US" sz="1200" dirty="0" smtClean="0">
                <a:solidFill>
                  <a:srgbClr val="0E9C4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제어</a:t>
            </a:r>
            <a:endParaRPr lang="ko-KR" altLang="en-US" sz="1200" dirty="0">
              <a:solidFill>
                <a:srgbClr val="0E9C4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44639" y="1455455"/>
            <a:ext cx="2621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방열 효과 </a:t>
            </a:r>
            <a:r>
              <a:rPr lang="en-US" altLang="ko-KR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특허</a:t>
            </a:r>
            <a:r>
              <a:rPr lang="en-US" altLang="ko-KR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 </a:t>
            </a:r>
          </a:p>
          <a:p>
            <a:r>
              <a:rPr lang="ko-KR" altLang="en-US" sz="12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12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공기의 원활한 흐름을 통해 </a:t>
            </a:r>
            <a:endParaRPr lang="en-US" altLang="ko-KR" sz="1200" dirty="0" smtClean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2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대류 현상과 굴뚝 효과를 일으킴</a:t>
            </a:r>
            <a:endParaRPr lang="ko-KR" altLang="en-US" sz="120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44639" y="2305746"/>
            <a:ext cx="1837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열 전도율 개선</a:t>
            </a:r>
            <a:endParaRPr lang="en-US" altLang="ko-KR" sz="1600" b="1" dirty="0" smtClean="0">
              <a:solidFill>
                <a:srgbClr val="31278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2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- </a:t>
            </a:r>
            <a:r>
              <a:rPr lang="ko-KR" altLang="en-US" sz="1200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탄소나노튜브 기술</a:t>
            </a:r>
            <a:endParaRPr lang="ko-KR" altLang="en-US" sz="120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44639" y="2973382"/>
            <a:ext cx="2432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 방수</a:t>
            </a:r>
            <a:r>
              <a:rPr lang="en-US" altLang="ko-KR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방습</a:t>
            </a:r>
            <a:r>
              <a:rPr lang="en-US" altLang="ko-KR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600" b="1" dirty="0" err="1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내염</a:t>
            </a:r>
            <a:r>
              <a:rPr lang="ko-KR" altLang="en-US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특허</a:t>
            </a:r>
            <a:r>
              <a:rPr lang="en-US" altLang="ko-KR" sz="1600" b="1" dirty="0" smtClean="0">
                <a:solidFill>
                  <a:srgbClr val="31278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</a:p>
          <a:p>
            <a:r>
              <a:rPr lang="en-US" altLang="ko-KR" sz="1200" dirty="0" smtClean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- </a:t>
            </a:r>
            <a:r>
              <a:rPr lang="ko-KR" altLang="en-US" sz="1200" dirty="0" smtClean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방수 등급 </a:t>
            </a:r>
            <a:r>
              <a:rPr lang="en-US" altLang="ko-KR" sz="1200" dirty="0" smtClean="0">
                <a:solidFill>
                  <a:srgbClr val="3AAB6A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[IP68]</a:t>
            </a:r>
            <a:endParaRPr lang="ko-KR" altLang="en-US" sz="1200" dirty="0">
              <a:solidFill>
                <a:srgbClr val="3AAB6A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4605380"/>
            <a:ext cx="2286000" cy="342900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4738" r="19726"/>
          <a:stretch/>
        </p:blipFill>
        <p:spPr>
          <a:xfrm>
            <a:off x="16421" y="7078980"/>
            <a:ext cx="1888579" cy="339196"/>
          </a:xfrm>
          <a:prstGeom prst="rect">
            <a:avLst/>
          </a:prstGeom>
        </p:spPr>
      </p:pic>
      <p:grpSp>
        <p:nvGrpSpPr>
          <p:cNvPr id="52" name="그룹 51"/>
          <p:cNvGrpSpPr/>
          <p:nvPr/>
        </p:nvGrpSpPr>
        <p:grpSpPr>
          <a:xfrm>
            <a:off x="123824" y="4993502"/>
            <a:ext cx="6629400" cy="939800"/>
            <a:chOff x="123824" y="5088752"/>
            <a:chExt cx="6337300" cy="939800"/>
          </a:xfrm>
        </p:grpSpPr>
        <p:sp>
          <p:nvSpPr>
            <p:cNvPr id="33" name="모서리가 둥근 직사각형 32"/>
            <p:cNvSpPr/>
            <p:nvPr/>
          </p:nvSpPr>
          <p:spPr>
            <a:xfrm>
              <a:off x="123824" y="5088752"/>
              <a:ext cx="6337300" cy="9398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5" name="직선 연결선 34"/>
            <p:cNvCxnSpPr>
              <a:stCxn id="33" idx="1"/>
              <a:endCxn id="33" idx="3"/>
            </p:cNvCxnSpPr>
            <p:nvPr/>
          </p:nvCxnSpPr>
          <p:spPr>
            <a:xfrm>
              <a:off x="123824" y="5558652"/>
              <a:ext cx="633730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/>
            <p:cNvCxnSpPr/>
            <p:nvPr/>
          </p:nvCxnSpPr>
          <p:spPr>
            <a:xfrm>
              <a:off x="1394648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>
              <a:off x="4261673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38"/>
            <p:cNvCxnSpPr/>
            <p:nvPr/>
          </p:nvCxnSpPr>
          <p:spPr>
            <a:xfrm>
              <a:off x="5365429" y="5088752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그룹 50"/>
          <p:cNvGrpSpPr/>
          <p:nvPr/>
        </p:nvGrpSpPr>
        <p:grpSpPr>
          <a:xfrm>
            <a:off x="123824" y="6043501"/>
            <a:ext cx="3276601" cy="939800"/>
            <a:chOff x="123824" y="6138751"/>
            <a:chExt cx="3276601" cy="939800"/>
          </a:xfrm>
        </p:grpSpPr>
        <p:sp>
          <p:nvSpPr>
            <p:cNvPr id="40" name="모서리가 둥근 직사각형 39"/>
            <p:cNvSpPr/>
            <p:nvPr/>
          </p:nvSpPr>
          <p:spPr>
            <a:xfrm>
              <a:off x="123824" y="6138751"/>
              <a:ext cx="3276601" cy="9398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1" name="직선 연결선 40"/>
            <p:cNvCxnSpPr>
              <a:stCxn id="40" idx="1"/>
              <a:endCxn id="40" idx="3"/>
            </p:cNvCxnSpPr>
            <p:nvPr/>
          </p:nvCxnSpPr>
          <p:spPr>
            <a:xfrm>
              <a:off x="123824" y="6608651"/>
              <a:ext cx="3276601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>
              <a:off x="2343155" y="6138751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>
              <a:off x="1213373" y="6138751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그룹 49"/>
          <p:cNvGrpSpPr/>
          <p:nvPr/>
        </p:nvGrpSpPr>
        <p:grpSpPr>
          <a:xfrm>
            <a:off x="3476623" y="6043501"/>
            <a:ext cx="3276601" cy="939800"/>
            <a:chOff x="3476623" y="6138751"/>
            <a:chExt cx="3276601" cy="939800"/>
          </a:xfrm>
        </p:grpSpPr>
        <p:sp>
          <p:nvSpPr>
            <p:cNvPr id="46" name="모서리가 둥근 직사각형 45"/>
            <p:cNvSpPr/>
            <p:nvPr/>
          </p:nvSpPr>
          <p:spPr>
            <a:xfrm>
              <a:off x="3476623" y="6138751"/>
              <a:ext cx="3276601" cy="9398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7" name="직선 연결선 46"/>
            <p:cNvCxnSpPr>
              <a:stCxn id="46" idx="1"/>
              <a:endCxn id="46" idx="3"/>
            </p:cNvCxnSpPr>
            <p:nvPr/>
          </p:nvCxnSpPr>
          <p:spPr>
            <a:xfrm>
              <a:off x="3476623" y="6608651"/>
              <a:ext cx="3276601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>
              <a:off x="5705473" y="6138751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/>
            <p:cNvCxnSpPr/>
            <p:nvPr/>
          </p:nvCxnSpPr>
          <p:spPr>
            <a:xfrm>
              <a:off x="4471222" y="6138751"/>
              <a:ext cx="0" cy="9398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425321" y="5111250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총광속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729959" y="5090588"/>
            <a:ext cx="15744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배광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 </a:t>
            </a:r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빔각도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645753" y="5111250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연색성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804223" y="5111250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색온도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57619" y="5527700"/>
            <a:ext cx="12875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114,000(lm)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18551" y="5481533"/>
            <a:ext cx="179728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도</a:t>
            </a:r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20</a:t>
            </a:r>
            <a:r>
              <a:rPr lang="ko-KR" altLang="en-US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도</a:t>
            </a:r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40</a:t>
            </a:r>
            <a:r>
              <a:rPr lang="ko-KR" altLang="en-US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도</a:t>
            </a:r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pPr algn="ctr"/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60</a:t>
            </a:r>
            <a:r>
              <a:rPr lang="ko-KR" altLang="en-US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도</a:t>
            </a:r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120</a:t>
            </a:r>
            <a:r>
              <a:rPr lang="ko-KR" altLang="en-US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도</a:t>
            </a:r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비대칭</a:t>
            </a:r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혼합</a:t>
            </a:r>
            <a:endParaRPr lang="ko-KR" altLang="en-US" sz="1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624914" y="5527700"/>
            <a:ext cx="8226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75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60140" y="5527700"/>
            <a:ext cx="8066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5,700K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63440" y="615406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방수등급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40571" y="6564356"/>
            <a:ext cx="5870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IP68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515117" y="6154062"/>
            <a:ext cx="4917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무게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519950" y="6562736"/>
            <a:ext cx="4373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9kg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413920" y="615406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작동온도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310526" y="6584440"/>
            <a:ext cx="10647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-40~55℃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517829" y="61596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소비전력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645267" y="6581922"/>
            <a:ext cx="721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9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50W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619402" y="61596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입력전압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414217" y="6516563"/>
            <a:ext cx="136768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AC220V</a:t>
            </a:r>
          </a:p>
          <a:p>
            <a:pPr algn="ctr"/>
            <a:r>
              <a:rPr lang="ko-KR" altLang="en-US" sz="9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허용범위</a:t>
            </a:r>
            <a:r>
              <a:rPr lang="en-US" altLang="ko-KR" sz="9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(210V~270V)</a:t>
            </a:r>
            <a:endParaRPr lang="ko-KR" altLang="en-US" sz="9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931430" y="6159650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역률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793572" y="6582659"/>
            <a:ext cx="8675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0.9</a:t>
            </a:r>
            <a:r>
              <a:rPr lang="ko-KR" altLang="en-US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이상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5" name="그림 7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138" y="7438962"/>
            <a:ext cx="5300794" cy="2145137"/>
          </a:xfrm>
          <a:prstGeom prst="rect">
            <a:avLst/>
          </a:prstGeom>
        </p:spPr>
      </p:pic>
      <p:pic>
        <p:nvPicPr>
          <p:cNvPr id="76" name="그림 7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5693"/>
            <a:ext cx="6858000" cy="604610"/>
          </a:xfrm>
          <a:prstGeom prst="rect">
            <a:avLst/>
          </a:prstGeom>
        </p:spPr>
      </p:pic>
      <p:pic>
        <p:nvPicPr>
          <p:cNvPr id="78" name="그림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36740"/>
            <a:ext cx="6858000" cy="241844"/>
          </a:xfrm>
          <a:prstGeom prst="rect">
            <a:avLst/>
          </a:prstGeom>
        </p:spPr>
      </p:pic>
      <p:pic>
        <p:nvPicPr>
          <p:cNvPr id="79" name="그림 7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" y="22013"/>
            <a:ext cx="1028700" cy="533400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15399" y="4217261"/>
            <a:ext cx="14058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나눔바른고딕OTF" panose="02020603020101020101" pitchFamily="18" charset="-127"/>
                <a:ea typeface="나눔바른고딕OTF" panose="02020603020101020101" pitchFamily="18" charset="-127"/>
              </a:rPr>
              <a:t>www.egmtech.kr</a:t>
            </a:r>
            <a:endParaRPr lang="ko-KR" altLang="en-US" sz="1200" dirty="0">
              <a:solidFill>
                <a:schemeClr val="bg1"/>
              </a:solidFill>
              <a:latin typeface="나눔바른고딕OTF" panose="02020603020101020101" pitchFamily="18" charset="-127"/>
              <a:ea typeface="나눔바른고딕OTF" panose="02020603020101020101" pitchFamily="18" charset="-127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589990" y="4226174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나눔바른고딕OTF" panose="02020603020101020101" pitchFamily="18" charset="-127"/>
                <a:ea typeface="나눔바른고딕OTF" panose="02020603020101020101" pitchFamily="18" charset="-127"/>
              </a:rPr>
              <a:t>054-473-9420</a:t>
            </a:r>
            <a:endParaRPr lang="ko-KR" altLang="en-US" sz="1200" dirty="0">
              <a:solidFill>
                <a:schemeClr val="bg1"/>
              </a:solidFill>
              <a:latin typeface="나눔바른고딕OTF" panose="02020603020101020101" pitchFamily="18" charset="-127"/>
              <a:ea typeface="나눔바른고딕OTF" panose="02020603020101020101" pitchFamily="18" charset="-127"/>
            </a:endParaRPr>
          </a:p>
        </p:txBody>
      </p:sp>
      <p:cxnSp>
        <p:nvCxnSpPr>
          <p:cNvPr id="85" name="직선 연결선 84"/>
          <p:cNvCxnSpPr/>
          <p:nvPr/>
        </p:nvCxnSpPr>
        <p:spPr>
          <a:xfrm>
            <a:off x="2527643" y="5004013"/>
            <a:ext cx="0" cy="93980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1597435" y="5110079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광효율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479614" y="5526529"/>
            <a:ext cx="10358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120lm/W</a:t>
            </a:r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13456" y="7082989"/>
            <a:ext cx="3042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( 445mm X 553mm X 130mm 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3634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</TotalTime>
  <Words>168</Words>
  <Application>Microsoft Office PowerPoint</Application>
  <PresentationFormat>A4 용지(210x297mm)</PresentationFormat>
  <Paragraphs>45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나눔바른고딕OTF</vt:lpstr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EGM</dc:creator>
  <cp:lastModifiedBy>EGM</cp:lastModifiedBy>
  <cp:revision>16</cp:revision>
  <dcterms:created xsi:type="dcterms:W3CDTF">2022-07-19T05:06:35Z</dcterms:created>
  <dcterms:modified xsi:type="dcterms:W3CDTF">2022-09-05T06:49:07Z</dcterms:modified>
</cp:coreProperties>
</file>